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18288000" cy="1143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4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4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4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4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4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4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4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4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/>
          <p:nvPr>
            <p:ph type="title"/>
          </p:nvPr>
        </p:nvSpPr>
        <p:spPr>
          <a:xfrm>
            <a:off x="6346056" y="4195662"/>
            <a:ext cx="5595888" cy="1591339"/>
          </a:xfrm>
          <a:prstGeom prst="rect">
            <a:avLst/>
          </a:prstGeom>
        </p:spPr>
        <p:txBody>
          <a:bodyPr anchor="b"/>
          <a:lstStyle>
            <a:lvl1pPr>
              <a:defRPr b="1" sz="5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12" name="Número de diapositiva"/>
          <p:cNvSpPr txBox="1"/>
          <p:nvPr>
            <p:ph type="sldNum" sz="quarter" idx="2"/>
          </p:nvPr>
        </p:nvSpPr>
        <p:spPr>
          <a:xfrm>
            <a:off x="15519302" y="10389691"/>
            <a:ext cx="317571" cy="317900"/>
          </a:xfrm>
          <a:prstGeom prst="rect">
            <a:avLst/>
          </a:prstGeom>
        </p:spPr>
        <p:txBody>
          <a:bodyPr/>
          <a:lstStyle>
            <a:lvl1pPr algn="r">
              <a:defRPr b="1" i="0" sz="1400"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 del título"/>
          <p:cNvSpPr txBox="1"/>
          <p:nvPr>
            <p:ph type="title"/>
          </p:nvPr>
        </p:nvSpPr>
        <p:spPr>
          <a:xfrm>
            <a:off x="6552713" y="796335"/>
            <a:ext cx="5182574" cy="135373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0" name="Nivel de texto 1…"/>
          <p:cNvSpPr txBox="1"/>
          <p:nvPr>
            <p:ph type="body" idx="1"/>
          </p:nvPr>
        </p:nvSpPr>
        <p:spPr>
          <a:xfrm>
            <a:off x="1015562" y="2480378"/>
            <a:ext cx="16515830" cy="7783847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  <a:lvl2pPr>
              <a:defRPr sz="3900"/>
            </a:lvl2pPr>
            <a:lvl3pPr>
              <a:defRPr sz="3900"/>
            </a:lvl3pPr>
            <a:lvl4pPr>
              <a:defRPr sz="3900"/>
            </a:lvl4pPr>
            <a:lvl5pPr>
              <a:defRPr sz="39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cent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o del título"/>
          <p:cNvSpPr txBox="1"/>
          <p:nvPr>
            <p:ph type="title"/>
          </p:nvPr>
        </p:nvSpPr>
        <p:spPr>
          <a:xfrm>
            <a:off x="6922946" y="4422757"/>
            <a:ext cx="4442108" cy="1203804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9" name="Número de diapositiva"/>
          <p:cNvSpPr txBox="1"/>
          <p:nvPr>
            <p:ph type="sldNum" sz="quarter" idx="2"/>
          </p:nvPr>
        </p:nvSpPr>
        <p:spPr>
          <a:xfrm>
            <a:off x="17478351" y="10711115"/>
            <a:ext cx="289326" cy="28069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Número de diapositiva"/>
          <p:cNvSpPr txBox="1"/>
          <p:nvPr>
            <p:ph type="sldNum" sz="quarter" idx="2"/>
          </p:nvPr>
        </p:nvSpPr>
        <p:spPr>
          <a:xfrm>
            <a:off x="17496421" y="10711115"/>
            <a:ext cx="289327" cy="28069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4" name="Nivel de texto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/>
          <p:nvPr>
            <p:ph type="title"/>
          </p:nvPr>
        </p:nvSpPr>
        <p:spPr>
          <a:xfrm>
            <a:off x="1015562" y="690718"/>
            <a:ext cx="16515830" cy="135373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Nivel de texto 1…"/>
          <p:cNvSpPr txBox="1"/>
          <p:nvPr>
            <p:ph type="body" idx="1"/>
          </p:nvPr>
        </p:nvSpPr>
        <p:spPr>
          <a:xfrm>
            <a:off x="1015562" y="2172874"/>
            <a:ext cx="16515830" cy="77838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>
            <a:normAutofit fontScale="100000" lnSpcReduction="0"/>
          </a:bodyPr>
          <a:lstStyle>
            <a:lvl2pPr>
              <a:spcBef>
                <a:spcPts val="800"/>
              </a:spcBef>
            </a:lvl2pPr>
            <a:lvl3pPr>
              <a:spcBef>
                <a:spcPts val="800"/>
              </a:spcBef>
            </a:lvl3pPr>
            <a:lvl4pPr>
              <a:spcBef>
                <a:spcPts val="800"/>
              </a:spcBef>
            </a:lvl4pPr>
            <a:lvl5pPr>
              <a:spcBef>
                <a:spcPts val="800"/>
              </a:spcBef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89326" cy="280690"/>
          </a:xfrm>
          <a:prstGeom prst="rect">
            <a:avLst/>
          </a:prstGeom>
          <a:ln w="3175">
            <a:miter lim="400000"/>
          </a:ln>
        </p:spPr>
        <p:txBody>
          <a:bodyPr wrap="none" lIns="53578" tIns="53578" rIns="53578" bIns="53578">
            <a:spAutoFit/>
          </a:bodyPr>
          <a:lstStyle>
            <a:lvl1pPr>
              <a:defRPr i="1"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9pPr>
    </p:titleStyle>
    <p:bodyStyle>
      <a:lvl1pPr marL="468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913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57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802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46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91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35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80422" marR="0" indent="-468922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24922" marR="0" indent="-468922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twitter.com/eferro/status/1729201473777717713" TargetMode="Externa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Relationship Id="rId3" Type="http://schemas.openxmlformats.org/officeDocument/2006/relationships/image" Target="../media/image7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10.tif"/><Relationship Id="rId5" Type="http://schemas.openxmlformats.org/officeDocument/2006/relationships/image" Target="../media/image11.tif"/><Relationship Id="rId6" Type="http://schemas.openxmlformats.org/officeDocument/2006/relationships/image" Target="../media/image12.tif"/><Relationship Id="rId7" Type="http://schemas.openxmlformats.org/officeDocument/2006/relationships/image" Target="../media/image13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"/><Relationship Id="rId3" Type="http://schemas.openxmlformats.org/officeDocument/2006/relationships/image" Target="../media/image15.tif"/><Relationship Id="rId4" Type="http://schemas.openxmlformats.org/officeDocument/2006/relationships/image" Target="../media/image21.png"/><Relationship Id="rId5" Type="http://schemas.openxmlformats.org/officeDocument/2006/relationships/image" Target="../media/image16.tif"/><Relationship Id="rId6" Type="http://schemas.openxmlformats.org/officeDocument/2006/relationships/image" Target="../media/image22.png"/><Relationship Id="rId7" Type="http://schemas.openxmlformats.org/officeDocument/2006/relationships/image" Target="../media/image17.tif"/><Relationship Id="rId8" Type="http://schemas.openxmlformats.org/officeDocument/2006/relationships/image" Target="../media/image18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artinfowler.com/articles/evodb.html" TargetMode="External"/><Relationship Id="rId3" Type="http://schemas.openxmlformats.org/officeDocument/2006/relationships/image" Target="../media/image19.tif"/><Relationship Id="rId4" Type="http://schemas.openxmlformats.org/officeDocument/2006/relationships/image" Target="../media/image2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0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"/><Relationship Id="rId3" Type="http://schemas.openxmlformats.org/officeDocument/2006/relationships/image" Target="../media/image30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32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MADS S13: Continuous Delivery…"/>
          <p:cNvSpPr txBox="1"/>
          <p:nvPr>
            <p:ph type="ctrTitle"/>
          </p:nvPr>
        </p:nvSpPr>
        <p:spPr>
          <a:xfrm>
            <a:off x="3213846" y="4271236"/>
            <a:ext cx="11860308" cy="2887528"/>
          </a:xfrm>
          <a:prstGeom prst="rect">
            <a:avLst/>
          </a:prstGeom>
        </p:spPr>
        <p:txBody>
          <a:bodyPr/>
          <a:lstStyle/>
          <a:p>
            <a:pPr/>
            <a:r>
              <a:t>MADS</a:t>
            </a:r>
            <a:br/>
            <a:r>
              <a:t>S13: Continuous Delivery </a:t>
            </a:r>
          </a:p>
          <a:p>
            <a:pPr/>
            <a:r>
              <a:t>(Bloque 3 - Continuous Delivery)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9" name="Herramientas de IC"/>
          <p:cNvSpPr txBox="1"/>
          <p:nvPr>
            <p:ph type="title"/>
          </p:nvPr>
        </p:nvSpPr>
        <p:spPr>
          <a:xfrm>
            <a:off x="6340730" y="871298"/>
            <a:ext cx="5606540" cy="1203804"/>
          </a:xfrm>
          <a:prstGeom prst="rect">
            <a:avLst/>
          </a:prstGeom>
        </p:spPr>
        <p:txBody>
          <a:bodyPr/>
          <a:lstStyle/>
          <a:p>
            <a:pPr/>
            <a:r>
              <a:t>Herramientas de IC</a:t>
            </a:r>
          </a:p>
        </p:txBody>
      </p:sp>
      <p:pic>
        <p:nvPicPr>
          <p:cNvPr id="90" name="ci-tools.png" descr="ci-tool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9372" y="2428081"/>
            <a:ext cx="13669256" cy="744458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3" name="Sistema de Integración Continua"/>
          <p:cNvSpPr txBox="1"/>
          <p:nvPr>
            <p:ph type="title"/>
          </p:nvPr>
        </p:nvSpPr>
        <p:spPr>
          <a:xfrm>
            <a:off x="4721282" y="642698"/>
            <a:ext cx="9664388" cy="1203804"/>
          </a:xfrm>
          <a:prstGeom prst="rect">
            <a:avLst/>
          </a:prstGeom>
        </p:spPr>
        <p:txBody>
          <a:bodyPr/>
          <a:lstStyle/>
          <a:p>
            <a:pPr/>
            <a:r>
              <a:t>Sistema de Integración Continua</a:t>
            </a:r>
          </a:p>
        </p:txBody>
      </p:sp>
      <p:pic>
        <p:nvPicPr>
          <p:cNvPr id="94" name="integration-server.png" descr="integration-serv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6233" y="1985664"/>
            <a:ext cx="15134486" cy="856474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7" name="Panel de control en Jenkins"/>
          <p:cNvSpPr txBox="1"/>
          <p:nvPr>
            <p:ph type="title"/>
          </p:nvPr>
        </p:nvSpPr>
        <p:spPr>
          <a:xfrm>
            <a:off x="4721282" y="642698"/>
            <a:ext cx="9664388" cy="1203804"/>
          </a:xfrm>
          <a:prstGeom prst="rect">
            <a:avLst/>
          </a:prstGeom>
        </p:spPr>
        <p:txBody>
          <a:bodyPr/>
          <a:lstStyle/>
          <a:p>
            <a:pPr/>
            <a:r>
              <a:t>Panel de control en Jenkins</a:t>
            </a:r>
          </a:p>
        </p:txBody>
      </p:sp>
      <p:pic>
        <p:nvPicPr>
          <p:cNvPr id="98" name="jenkins-panel.png" descr="jenkins-pane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087" y="2378769"/>
            <a:ext cx="16713826" cy="787532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1" name="Generación del ejecutable"/>
          <p:cNvSpPr txBox="1"/>
          <p:nvPr>
            <p:ph type="title"/>
          </p:nvPr>
        </p:nvSpPr>
        <p:spPr>
          <a:xfrm>
            <a:off x="5205370" y="871298"/>
            <a:ext cx="7877260" cy="1203804"/>
          </a:xfrm>
          <a:prstGeom prst="rect">
            <a:avLst/>
          </a:prstGeom>
        </p:spPr>
        <p:txBody>
          <a:bodyPr/>
          <a:lstStyle/>
          <a:p>
            <a:pPr/>
            <a:r>
              <a:t>Generación del ejecutable</a:t>
            </a:r>
          </a:p>
        </p:txBody>
      </p:sp>
      <p:pic>
        <p:nvPicPr>
          <p:cNvPr id="102" name="artefacto-jar.png" descr="artefacto-ja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5611" y="3062188"/>
            <a:ext cx="7248738" cy="3065291"/>
          </a:xfrm>
          <a:prstGeom prst="rect">
            <a:avLst/>
          </a:prstGeom>
          <a:ln w="3175">
            <a:miter lim="400000"/>
          </a:ln>
        </p:spPr>
      </p:pic>
      <p:pic>
        <p:nvPicPr>
          <p:cNvPr id="103" name="docker-image.png" descr="docker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5130" y="2944252"/>
            <a:ext cx="7877259" cy="3301164"/>
          </a:xfrm>
          <a:prstGeom prst="rect">
            <a:avLst/>
          </a:prstGeom>
          <a:ln w="3175">
            <a:miter lim="400000"/>
          </a:ln>
        </p:spPr>
      </p:pic>
      <p:pic>
        <p:nvPicPr>
          <p:cNvPr id="104" name="nombre-artefacto.png" descr="nombre-artefact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2985" y="7478811"/>
            <a:ext cx="16162030" cy="152320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" name="Principios y prácticas de IC (1)"/>
          <p:cNvSpPr txBox="1"/>
          <p:nvPr>
            <p:ph type="title"/>
          </p:nvPr>
        </p:nvSpPr>
        <p:spPr>
          <a:xfrm>
            <a:off x="4644735" y="871298"/>
            <a:ext cx="8998530" cy="1203804"/>
          </a:xfrm>
          <a:prstGeom prst="rect">
            <a:avLst/>
          </a:prstGeom>
        </p:spPr>
        <p:txBody>
          <a:bodyPr/>
          <a:lstStyle/>
          <a:p>
            <a:pPr/>
            <a:r>
              <a:t>Principios y prácticas de IC (1)</a:t>
            </a:r>
          </a:p>
        </p:txBody>
      </p:sp>
      <p:pic>
        <p:nvPicPr>
          <p:cNvPr id="10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0" y="2387600"/>
            <a:ext cx="14097000" cy="76708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1" name="Principios y prácticas de IC (2)"/>
          <p:cNvSpPr txBox="1"/>
          <p:nvPr>
            <p:ph type="title"/>
          </p:nvPr>
        </p:nvSpPr>
        <p:spPr>
          <a:xfrm>
            <a:off x="4644735" y="566498"/>
            <a:ext cx="8998530" cy="1203804"/>
          </a:xfrm>
          <a:prstGeom prst="rect">
            <a:avLst/>
          </a:prstGeom>
        </p:spPr>
        <p:txBody>
          <a:bodyPr/>
          <a:lstStyle/>
          <a:p>
            <a:pPr/>
            <a:r>
              <a:t>Principios y prácticas de IC (2)</a:t>
            </a:r>
          </a:p>
        </p:txBody>
      </p:sp>
      <p:pic>
        <p:nvPicPr>
          <p:cNvPr id="11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0" r="3079" b="0"/>
          <a:stretch>
            <a:fillRect/>
          </a:stretch>
        </p:blipFill>
        <p:spPr>
          <a:xfrm>
            <a:off x="2311400" y="1765300"/>
            <a:ext cx="13244414" cy="95758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5" name="Docker"/>
          <p:cNvSpPr txBox="1"/>
          <p:nvPr>
            <p:ph type="title"/>
          </p:nvPr>
        </p:nvSpPr>
        <p:spPr>
          <a:xfrm>
            <a:off x="7641935" y="591898"/>
            <a:ext cx="2609141" cy="1203804"/>
          </a:xfrm>
          <a:prstGeom prst="rect">
            <a:avLst/>
          </a:prstGeom>
        </p:spPr>
        <p:txBody>
          <a:bodyPr/>
          <a:lstStyle/>
          <a:p>
            <a:pPr/>
            <a:r>
              <a:t>Docker</a:t>
            </a:r>
          </a:p>
        </p:txBody>
      </p:sp>
      <p:pic>
        <p:nvPicPr>
          <p:cNvPr id="116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3585" y="1825029"/>
            <a:ext cx="16420830" cy="832237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9" name="Imágenes y contenedores"/>
          <p:cNvSpPr txBox="1"/>
          <p:nvPr>
            <p:ph type="title"/>
          </p:nvPr>
        </p:nvSpPr>
        <p:spPr>
          <a:xfrm>
            <a:off x="5364418" y="871298"/>
            <a:ext cx="7559164" cy="1203804"/>
          </a:xfrm>
          <a:prstGeom prst="rect">
            <a:avLst/>
          </a:prstGeom>
        </p:spPr>
        <p:txBody>
          <a:bodyPr/>
          <a:lstStyle/>
          <a:p>
            <a:pPr/>
            <a:r>
              <a:t>Imágenes y contenedores</a:t>
            </a:r>
          </a:p>
        </p:txBody>
      </p:sp>
      <p:pic>
        <p:nvPicPr>
          <p:cNvPr id="120" name="docker-image-container.png" descr="docker-image-contain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7725" y="3534965"/>
            <a:ext cx="14932550" cy="3660225"/>
          </a:xfrm>
          <a:prstGeom prst="rect">
            <a:avLst/>
          </a:prstGeom>
          <a:ln w="3175">
            <a:miter lim="400000"/>
          </a:ln>
        </p:spPr>
      </p:pic>
      <p:pic>
        <p:nvPicPr>
          <p:cNvPr id="121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96115" y="7379216"/>
            <a:ext cx="3874162" cy="1047071"/>
          </a:xfrm>
          <a:prstGeom prst="rect">
            <a:avLst/>
          </a:prstGeom>
          <a:ln w="3175">
            <a:miter lim="400000"/>
          </a:ln>
        </p:spPr>
      </p:pic>
      <p:pic>
        <p:nvPicPr>
          <p:cNvPr id="122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75613" y="7410454"/>
            <a:ext cx="3599927" cy="98459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5" name="Contenedores ligeros"/>
          <p:cNvSpPr txBox="1"/>
          <p:nvPr>
            <p:ph type="title"/>
          </p:nvPr>
        </p:nvSpPr>
        <p:spPr>
          <a:xfrm>
            <a:off x="5853765" y="871298"/>
            <a:ext cx="6580470" cy="1203804"/>
          </a:xfrm>
          <a:prstGeom prst="rect">
            <a:avLst/>
          </a:prstGeom>
        </p:spPr>
        <p:txBody>
          <a:bodyPr/>
          <a:lstStyle/>
          <a:p>
            <a:pPr/>
            <a:r>
              <a:t>Contenedores ligeros</a:t>
            </a:r>
          </a:p>
        </p:txBody>
      </p:sp>
      <p:pic>
        <p:nvPicPr>
          <p:cNvPr id="126" name="container-vs-virtual-machine.png" descr="container-vs-virtual-machi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0709" y="2984896"/>
            <a:ext cx="14366582" cy="629445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FROM ubuntu:14.04…"/>
          <p:cNvSpPr txBox="1"/>
          <p:nvPr/>
        </p:nvSpPr>
        <p:spPr>
          <a:xfrm>
            <a:off x="2188305" y="2832272"/>
            <a:ext cx="13911391" cy="7200108"/>
          </a:xfrm>
          <a:prstGeom prst="rect">
            <a:avLst/>
          </a:prstGeom>
          <a:solidFill>
            <a:srgbClr val="FFF2E3"/>
          </a:solidFill>
          <a:ln w="635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 defTabSz="457200">
              <a:defRPr sz="26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FROM ubuntu:14.04</a:t>
            </a:r>
          </a:p>
          <a:p>
            <a:pPr defTabSz="457200">
              <a:defRPr sz="26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sz="26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install cowsay, and move the "default.cow" out of </a:t>
            </a:r>
          </a:p>
          <a:p>
            <a:pPr defTabSz="457200">
              <a:defRPr sz="26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the way so we can overwrite it with “docker.cow"</a:t>
            </a:r>
          </a:p>
          <a:p>
            <a:pPr defTabSz="457200">
              <a:defRPr sz="26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sz="26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RUN apt-get update &amp;&amp; apt-get install -y cowsay \</a:t>
            </a:r>
          </a:p>
          <a:p>
            <a:pPr defTabSz="457200">
              <a:defRPr sz="26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—no-install-recommends &amp;&amp; rm -rf /var/lib/apt/lists/* \</a:t>
            </a:r>
          </a:p>
          <a:p>
            <a:pPr defTabSz="457200">
              <a:defRPr sz="26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&amp;&amp; mv /usr/share/cowsay/cows/default.cow \</a:t>
            </a:r>
          </a:p>
          <a:p>
            <a:pPr defTabSz="457200">
              <a:defRPr sz="26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/usr/share/cowsay/cows/orig-default.cow</a:t>
            </a:r>
          </a:p>
          <a:p>
            <a:pPr defTabSz="457200">
              <a:defRPr sz="26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sz="26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"cowsay" installs to /usr/games</a:t>
            </a:r>
          </a:p>
          <a:p>
            <a:pPr defTabSz="457200">
              <a:defRPr sz="26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ENV PATH $PATH:/usr/games</a:t>
            </a:r>
          </a:p>
          <a:p>
            <a:pPr defTabSz="457200">
              <a:defRPr sz="26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sz="26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COPY docker.cow /usr/share/cowsay/cows/</a:t>
            </a:r>
          </a:p>
          <a:p>
            <a:pPr defTabSz="457200">
              <a:defRPr sz="26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RUN ln -sv /usr/share/cowsay/cows/docker.cow \</a:t>
            </a:r>
          </a:p>
          <a:p>
            <a:pPr defTabSz="457200">
              <a:defRPr sz="26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/usr/share/cowsay/cows/default.cow</a:t>
            </a:r>
          </a:p>
          <a:p>
            <a:pPr defTabSz="457200">
              <a:defRPr sz="26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457200">
              <a:defRPr sz="2600">
                <a:solidFill>
                  <a:srgbClr val="33333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CMD ["cowsay"]</a:t>
            </a:r>
          </a:p>
        </p:txBody>
      </p:sp>
      <p:sp>
        <p:nvSpPr>
          <p:cNvPr id="12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0" name="Dockerfile"/>
          <p:cNvSpPr txBox="1"/>
          <p:nvPr>
            <p:ph type="title"/>
          </p:nvPr>
        </p:nvSpPr>
        <p:spPr>
          <a:xfrm>
            <a:off x="7570299" y="541098"/>
            <a:ext cx="3147402" cy="1203804"/>
          </a:xfrm>
          <a:prstGeom prst="rect">
            <a:avLst/>
          </a:prstGeom>
        </p:spPr>
        <p:txBody>
          <a:bodyPr/>
          <a:lstStyle/>
          <a:p>
            <a:pPr/>
            <a:r>
              <a:t>Dockerfile</a:t>
            </a:r>
          </a:p>
        </p:txBody>
      </p:sp>
      <p:sp>
        <p:nvSpPr>
          <p:cNvPr id="131" name="Rectángulo"/>
          <p:cNvSpPr/>
          <p:nvPr/>
        </p:nvSpPr>
        <p:spPr>
          <a:xfrm>
            <a:off x="2181131" y="4725316"/>
            <a:ext cx="13917741" cy="4654546"/>
          </a:xfrm>
          <a:prstGeom prst="rect">
            <a:avLst/>
          </a:prstGeom>
          <a:solidFill>
            <a:schemeClr val="accent2">
              <a:alpha val="20331"/>
            </a:schemeClr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 algn="ctr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sp>
        <p:nvSpPr>
          <p:cNvPr id="132" name="Imagen base"/>
          <p:cNvSpPr txBox="1"/>
          <p:nvPr/>
        </p:nvSpPr>
        <p:spPr>
          <a:xfrm>
            <a:off x="1058776" y="1476755"/>
            <a:ext cx="2340198" cy="579089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Imagen base</a:t>
            </a:r>
          </a:p>
        </p:txBody>
      </p:sp>
      <p:sp>
        <p:nvSpPr>
          <p:cNvPr id="136" name="Línea de conexión"/>
          <p:cNvSpPr/>
          <p:nvPr/>
        </p:nvSpPr>
        <p:spPr>
          <a:xfrm>
            <a:off x="3411848" y="1872241"/>
            <a:ext cx="873881" cy="1129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84" h="21600" fill="norm" stroke="1" extrusionOk="0">
                <a:moveTo>
                  <a:pt x="13816" y="21600"/>
                </a:moveTo>
                <a:cubicBezTo>
                  <a:pt x="21600" y="10480"/>
                  <a:pt x="16995" y="3280"/>
                  <a:pt x="0" y="0"/>
                </a:cubicBezTo>
              </a:path>
            </a:pathLst>
          </a:custGeom>
          <a:ln w="38100">
            <a:solidFill>
              <a:srgbClr val="FF26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34" name="Comandos que se ejecutan al construir la imagen"/>
          <p:cNvSpPr txBox="1"/>
          <p:nvPr/>
        </p:nvSpPr>
        <p:spPr>
          <a:xfrm>
            <a:off x="11959060" y="6385336"/>
            <a:ext cx="2909586" cy="1761612"/>
          </a:xfrm>
          <a:prstGeom prst="rect">
            <a:avLst/>
          </a:prstGeom>
          <a:solidFill>
            <a:srgbClr val="FFFFFF"/>
          </a:solidFill>
          <a:ln w="38100"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>
              <a:defRPr sz="2600"/>
            </a:lvl1pPr>
          </a:lstStyle>
          <a:p>
            <a:pPr/>
            <a:r>
              <a:t>Comandos que se ejecutan al construir la imagen</a:t>
            </a:r>
          </a:p>
        </p:txBody>
      </p:sp>
      <p:sp>
        <p:nvSpPr>
          <p:cNvPr id="135" name="Comando al ejecutar el contenedor"/>
          <p:cNvSpPr txBox="1"/>
          <p:nvPr/>
        </p:nvSpPr>
        <p:spPr>
          <a:xfrm>
            <a:off x="5472253" y="9643943"/>
            <a:ext cx="6227562" cy="554756"/>
          </a:xfrm>
          <a:prstGeom prst="rect">
            <a:avLst/>
          </a:prstGeom>
          <a:solidFill>
            <a:srgbClr val="FFFFFF"/>
          </a:solidFill>
          <a:ln w="38100"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>
              <a:defRPr sz="2700"/>
            </a:lvl1pPr>
          </a:lstStyle>
          <a:p>
            <a:pPr/>
            <a:r>
              <a:t>Comando al ejecutar el contenedor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El post de la seman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 post de la semana</a:t>
            </a:r>
          </a:p>
        </p:txBody>
      </p:sp>
      <p:sp>
        <p:nvSpPr>
          <p:cNvPr id="57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0" name="vídeo-pegado.png">
            <a:hlinkClick r:id="rId2" invalidUrl="" action="" tgtFrame="" tooltip="" history="1" highlightClick="0" endSnd="0"/>
          </p:cNvPr>
          <p:cNvGrpSpPr/>
          <p:nvPr/>
        </p:nvGrpSpPr>
        <p:grpSpPr>
          <a:xfrm>
            <a:off x="3871744" y="3541736"/>
            <a:ext cx="10303293" cy="4346528"/>
            <a:chOff x="0" y="0"/>
            <a:chExt cx="10303292" cy="4346527"/>
          </a:xfrm>
        </p:grpSpPr>
        <p:pic>
          <p:nvPicPr>
            <p:cNvPr id="59" name="vídeo-pegado.png" descr="vídeo-pegad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76200"/>
              <a:ext cx="10049293" cy="401632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8" name="vídeo-pegado.png" descr="vídeo-pegado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0303293" cy="434652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9" name="Demo de Docker"/>
          <p:cNvSpPr txBox="1"/>
          <p:nvPr>
            <p:ph type="title"/>
          </p:nvPr>
        </p:nvSpPr>
        <p:spPr>
          <a:xfrm>
            <a:off x="6618840" y="5024198"/>
            <a:ext cx="5050320" cy="1203804"/>
          </a:xfrm>
          <a:prstGeom prst="rect">
            <a:avLst/>
          </a:prstGeom>
        </p:spPr>
        <p:txBody>
          <a:bodyPr/>
          <a:lstStyle/>
          <a:p>
            <a:pPr/>
            <a:r>
              <a:t>Demo de Docker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2" name="Entornos de despliegue"/>
          <p:cNvSpPr txBox="1"/>
          <p:nvPr>
            <p:ph type="title"/>
          </p:nvPr>
        </p:nvSpPr>
        <p:spPr>
          <a:xfrm>
            <a:off x="5363971" y="668098"/>
            <a:ext cx="7560058" cy="1203804"/>
          </a:xfrm>
          <a:prstGeom prst="rect">
            <a:avLst/>
          </a:prstGeom>
        </p:spPr>
        <p:txBody>
          <a:bodyPr/>
          <a:lstStyle/>
          <a:p>
            <a:pPr/>
            <a:r>
              <a:t>Entornos de despliegue</a:t>
            </a:r>
          </a:p>
        </p:txBody>
      </p:sp>
      <p:pic>
        <p:nvPicPr>
          <p:cNvPr id="14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7233" y="2212401"/>
            <a:ext cx="15801857" cy="825156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5406" y="2687595"/>
            <a:ext cx="13505448" cy="3484119"/>
          </a:xfrm>
          <a:prstGeom prst="rect">
            <a:avLst/>
          </a:prstGeom>
          <a:ln w="3175">
            <a:miter lim="400000"/>
          </a:ln>
        </p:spPr>
      </p:pic>
      <p:sp>
        <p:nvSpPr>
          <p:cNvPr id="14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7" name="Ejemplo de configuración en Spring Boot"/>
          <p:cNvSpPr txBox="1"/>
          <p:nvPr>
            <p:ph type="title"/>
          </p:nvPr>
        </p:nvSpPr>
        <p:spPr>
          <a:xfrm>
            <a:off x="3148417" y="559054"/>
            <a:ext cx="11991166" cy="1203803"/>
          </a:xfrm>
          <a:prstGeom prst="rect">
            <a:avLst/>
          </a:prstGeom>
        </p:spPr>
        <p:txBody>
          <a:bodyPr/>
          <a:lstStyle/>
          <a:p>
            <a:pPr/>
            <a:r>
              <a:t>Ejemplo de configuración en Spring Boot</a:t>
            </a:r>
          </a:p>
        </p:txBody>
      </p:sp>
      <p:sp>
        <p:nvSpPr>
          <p:cNvPr id="148" name="Rectángulo"/>
          <p:cNvSpPr/>
          <p:nvPr/>
        </p:nvSpPr>
        <p:spPr>
          <a:xfrm>
            <a:off x="2082800" y="2717800"/>
            <a:ext cx="3637594" cy="1504154"/>
          </a:xfrm>
          <a:prstGeom prst="rect">
            <a:avLst/>
          </a:prstGeom>
          <a:solidFill>
            <a:schemeClr val="accent2">
              <a:alpha val="37077"/>
            </a:schemeClr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 algn="ctr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sp>
        <p:nvSpPr>
          <p:cNvPr id="149" name="Rectángulo"/>
          <p:cNvSpPr/>
          <p:nvPr/>
        </p:nvSpPr>
        <p:spPr>
          <a:xfrm rot="21581111">
            <a:off x="6104588" y="4628110"/>
            <a:ext cx="1740496" cy="309620"/>
          </a:xfrm>
          <a:prstGeom prst="rect">
            <a:avLst/>
          </a:prstGeom>
          <a:solidFill>
            <a:schemeClr val="accent2">
              <a:alpha val="37077"/>
            </a:schemeClr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 algn="ctr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sp>
        <p:nvSpPr>
          <p:cNvPr id="150" name="Rectángulo"/>
          <p:cNvSpPr/>
          <p:nvPr/>
        </p:nvSpPr>
        <p:spPr>
          <a:xfrm rot="21581111">
            <a:off x="6162160" y="4973194"/>
            <a:ext cx="2071483" cy="394629"/>
          </a:xfrm>
          <a:prstGeom prst="rect">
            <a:avLst/>
          </a:prstGeom>
          <a:solidFill>
            <a:schemeClr val="accent2">
              <a:alpha val="37077"/>
            </a:schemeClr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 algn="ctr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sp>
        <p:nvSpPr>
          <p:cNvPr id="151" name="Rectángulo"/>
          <p:cNvSpPr/>
          <p:nvPr/>
        </p:nvSpPr>
        <p:spPr>
          <a:xfrm rot="21581111">
            <a:off x="8075347" y="4280751"/>
            <a:ext cx="2619616" cy="334880"/>
          </a:xfrm>
          <a:prstGeom prst="rect">
            <a:avLst/>
          </a:prstGeom>
          <a:solidFill>
            <a:schemeClr val="accent2">
              <a:alpha val="37077"/>
            </a:schemeClr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 algn="ctr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pic>
        <p:nvPicPr>
          <p:cNvPr id="152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036" y="7415526"/>
            <a:ext cx="16993928" cy="2902380"/>
          </a:xfrm>
          <a:prstGeom prst="rect">
            <a:avLst/>
          </a:prstGeom>
          <a:ln w="3175">
            <a:miter lim="400000"/>
          </a:ln>
        </p:spPr>
      </p:pic>
      <p:sp>
        <p:nvSpPr>
          <p:cNvPr id="153" name="Fichero application-production.properties"/>
          <p:cNvSpPr txBox="1"/>
          <p:nvPr/>
        </p:nvSpPr>
        <p:spPr>
          <a:xfrm>
            <a:off x="1001866" y="1963484"/>
            <a:ext cx="7155784" cy="55368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Fichero </a:t>
            </a:r>
            <a:r>
              <a:rPr i="1"/>
              <a:t>application-production.properties</a:t>
            </a:r>
          </a:p>
        </p:txBody>
      </p:sp>
      <p:sp>
        <p:nvSpPr>
          <p:cNvPr id="154" name="Script de ejecución"/>
          <p:cNvSpPr txBox="1"/>
          <p:nvPr/>
        </p:nvSpPr>
        <p:spPr>
          <a:xfrm>
            <a:off x="600056" y="6930536"/>
            <a:ext cx="3401029" cy="55368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Script de ejecución</a:t>
            </a:r>
          </a:p>
        </p:txBody>
      </p:sp>
      <p:sp>
        <p:nvSpPr>
          <p:cNvPr id="155" name="Rectángulo"/>
          <p:cNvSpPr/>
          <p:nvPr/>
        </p:nvSpPr>
        <p:spPr>
          <a:xfrm rot="21581111">
            <a:off x="10933927" y="4261577"/>
            <a:ext cx="2157388" cy="358547"/>
          </a:xfrm>
          <a:prstGeom prst="rect">
            <a:avLst/>
          </a:prstGeom>
          <a:solidFill>
            <a:schemeClr val="accent2">
              <a:alpha val="37077"/>
            </a:schemeClr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 algn="ctr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4293" y="2984503"/>
            <a:ext cx="4851401" cy="1625601"/>
          </a:xfrm>
          <a:prstGeom prst="rect">
            <a:avLst/>
          </a:prstGeom>
          <a:ln w="3175">
            <a:miter lim="400000"/>
          </a:ln>
        </p:spPr>
      </p:pic>
      <p:pic>
        <p:nvPicPr>
          <p:cNvPr id="158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5280" y="2492263"/>
            <a:ext cx="6248401" cy="2082801"/>
          </a:xfrm>
          <a:prstGeom prst="rect">
            <a:avLst/>
          </a:prstGeom>
          <a:ln w="3175">
            <a:miter lim="400000"/>
          </a:ln>
        </p:spPr>
      </p:pic>
      <p:sp>
        <p:nvSpPr>
          <p:cNvPr id="15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0" name="Ejemplo de configuración en Docker"/>
          <p:cNvSpPr txBox="1"/>
          <p:nvPr>
            <p:ph type="title"/>
          </p:nvPr>
        </p:nvSpPr>
        <p:spPr>
          <a:xfrm>
            <a:off x="3818767" y="559053"/>
            <a:ext cx="10650466" cy="1203803"/>
          </a:xfrm>
          <a:prstGeom prst="rect">
            <a:avLst/>
          </a:prstGeom>
        </p:spPr>
        <p:txBody>
          <a:bodyPr/>
          <a:lstStyle/>
          <a:p>
            <a:pPr/>
            <a:r>
              <a:t>Ejemplo de configuración en Docker</a:t>
            </a:r>
          </a:p>
        </p:txBody>
      </p:sp>
      <p:sp>
        <p:nvSpPr>
          <p:cNvPr id="161" name="Dockerfile"/>
          <p:cNvSpPr txBox="1"/>
          <p:nvPr/>
        </p:nvSpPr>
        <p:spPr>
          <a:xfrm>
            <a:off x="1480363" y="2177166"/>
            <a:ext cx="1827118" cy="5536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Dockerfile</a:t>
            </a:r>
          </a:p>
        </p:txBody>
      </p:sp>
      <p:pic>
        <p:nvPicPr>
          <p:cNvPr id="162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03410" y="2457224"/>
            <a:ext cx="6350001" cy="1016001"/>
          </a:xfrm>
          <a:prstGeom prst="rect">
            <a:avLst/>
          </a:prstGeom>
          <a:ln w="3175">
            <a:miter lim="400000"/>
          </a:ln>
        </p:spPr>
      </p:pic>
      <p:pic>
        <p:nvPicPr>
          <p:cNvPr id="163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84486" y="5082597"/>
            <a:ext cx="10464801" cy="1574801"/>
          </a:xfrm>
          <a:prstGeom prst="rect">
            <a:avLst/>
          </a:prstGeom>
          <a:ln w="3175">
            <a:miter lim="400000"/>
          </a:ln>
        </p:spPr>
      </p:pic>
      <p:pic>
        <p:nvPicPr>
          <p:cNvPr id="164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041114" y="8971853"/>
            <a:ext cx="10388601" cy="1422401"/>
          </a:xfrm>
          <a:prstGeom prst="rect">
            <a:avLst/>
          </a:prstGeom>
          <a:ln w="3175">
            <a:miter lim="400000"/>
          </a:ln>
        </p:spPr>
      </p:pic>
      <p:pic>
        <p:nvPicPr>
          <p:cNvPr id="165" name="pasted-image.tiff" descr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059475" y="7570675"/>
            <a:ext cx="6375401" cy="1193801"/>
          </a:xfrm>
          <a:prstGeom prst="rect">
            <a:avLst/>
          </a:prstGeom>
          <a:ln w="3175">
            <a:miter lim="400000"/>
          </a:ln>
        </p:spPr>
      </p:pic>
      <p:sp>
        <p:nvSpPr>
          <p:cNvPr id="166" name="propiedades.txt"/>
          <p:cNvSpPr txBox="1"/>
          <p:nvPr/>
        </p:nvSpPr>
        <p:spPr>
          <a:xfrm>
            <a:off x="2318687" y="7129890"/>
            <a:ext cx="2794477" cy="55368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propiedades.txt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02112" y="8587442"/>
            <a:ext cx="8515234" cy="905040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171" name="pasted-image.tiff"/>
          <p:cNvGrpSpPr/>
          <p:nvPr/>
        </p:nvGrpSpPr>
        <p:grpSpPr>
          <a:xfrm>
            <a:off x="2627624" y="2895719"/>
            <a:ext cx="10897941" cy="3987277"/>
            <a:chOff x="0" y="0"/>
            <a:chExt cx="10897940" cy="3987276"/>
          </a:xfrm>
        </p:grpSpPr>
        <p:pic>
          <p:nvPicPr>
            <p:cNvPr id="170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76200"/>
              <a:ext cx="10643941" cy="365707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9" name="pasted-image.tiff" descr="pasted-image.tif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0897941" cy="3987277"/>
            </a:xfrm>
            <a:prstGeom prst="rect">
              <a:avLst/>
            </a:prstGeom>
            <a:effectLst/>
          </p:spPr>
        </p:pic>
      </p:grpSp>
      <p:sp>
        <p:nvSpPr>
          <p:cNvPr id="17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3" name="Imagen Docker con Spring Boot configurable"/>
          <p:cNvSpPr txBox="1"/>
          <p:nvPr>
            <p:ph type="title"/>
          </p:nvPr>
        </p:nvSpPr>
        <p:spPr>
          <a:xfrm>
            <a:off x="2609287" y="365324"/>
            <a:ext cx="13069426" cy="1203804"/>
          </a:xfrm>
          <a:prstGeom prst="rect">
            <a:avLst/>
          </a:prstGeom>
        </p:spPr>
        <p:txBody>
          <a:bodyPr/>
          <a:lstStyle/>
          <a:p>
            <a:pPr/>
            <a:r>
              <a:t>Imagen Docker con Spring Boot configurable</a:t>
            </a:r>
          </a:p>
        </p:txBody>
      </p:sp>
      <p:sp>
        <p:nvSpPr>
          <p:cNvPr id="174" name="Dockerfile para pasar parámetros"/>
          <p:cNvSpPr txBox="1"/>
          <p:nvPr/>
        </p:nvSpPr>
        <p:spPr>
          <a:xfrm>
            <a:off x="899176" y="7188590"/>
            <a:ext cx="5800186" cy="55368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Dockerfile para pasar parámetros</a:t>
            </a:r>
          </a:p>
        </p:txBody>
      </p:sp>
      <p:sp>
        <p:nvSpPr>
          <p:cNvPr id="175" name="Ficheros de propiedades con variables…"/>
          <p:cNvSpPr txBox="1"/>
          <p:nvPr/>
        </p:nvSpPr>
        <p:spPr>
          <a:xfrm>
            <a:off x="937922" y="1991922"/>
            <a:ext cx="6710776" cy="101088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Ficheros de propiedades con variables</a:t>
            </a:r>
          </a:p>
          <a:p>
            <a:pPr/>
            <a:r>
              <a:t>para configurar la imagen Spring Boot</a:t>
            </a:r>
          </a:p>
        </p:txBody>
      </p:sp>
      <p:grpSp>
        <p:nvGrpSpPr>
          <p:cNvPr id="178" name="pasted-image.tiff"/>
          <p:cNvGrpSpPr/>
          <p:nvPr/>
        </p:nvGrpSpPr>
        <p:grpSpPr>
          <a:xfrm>
            <a:off x="8145220" y="1921611"/>
            <a:ext cx="9321808" cy="3843513"/>
            <a:chOff x="0" y="0"/>
            <a:chExt cx="9321806" cy="3843511"/>
          </a:xfrm>
        </p:grpSpPr>
        <p:pic>
          <p:nvPicPr>
            <p:cNvPr id="177" name="pasted-image.tiff" descr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76200"/>
              <a:ext cx="9067807" cy="35133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6" name="pasted-image.tiff" descr="pasted-image.tif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9321807" cy="3843512"/>
            </a:xfrm>
            <a:prstGeom prst="rect">
              <a:avLst/>
            </a:prstGeom>
            <a:effectLst/>
          </p:spPr>
        </p:pic>
      </p:grpSp>
      <p:pic>
        <p:nvPicPr>
          <p:cNvPr id="179" name="pasted-image.tiff" descr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-175820" y="7905682"/>
            <a:ext cx="8938260" cy="2512765"/>
          </a:xfrm>
          <a:prstGeom prst="rect">
            <a:avLst/>
          </a:prstGeom>
          <a:ln w="3175">
            <a:miter lim="400000"/>
          </a:ln>
        </p:spPr>
      </p:pic>
      <p:sp>
        <p:nvSpPr>
          <p:cNvPr id="180" name="Comando para lanzar la imagen"/>
          <p:cNvSpPr txBox="1"/>
          <p:nvPr/>
        </p:nvSpPr>
        <p:spPr>
          <a:xfrm>
            <a:off x="11119448" y="7188590"/>
            <a:ext cx="5539201" cy="55368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Comando para lanzar la imagen</a:t>
            </a:r>
          </a:p>
        </p:txBody>
      </p:sp>
      <p:pic>
        <p:nvPicPr>
          <p:cNvPr id="181" name="pasted-image.tiff" descr="pasted-image.tiff"/>
          <p:cNvPicPr>
            <a:picLocks noChangeAspect="1"/>
          </p:cNvPicPr>
          <p:nvPr/>
        </p:nvPicPr>
        <p:blipFill>
          <a:blip r:embed="rId8">
            <a:extLst/>
          </a:blip>
          <a:srcRect l="0" t="10628" r="0" b="10628"/>
          <a:stretch>
            <a:fillRect/>
          </a:stretch>
        </p:blipFill>
        <p:spPr>
          <a:xfrm>
            <a:off x="9632263" y="8047872"/>
            <a:ext cx="7896508" cy="762447"/>
          </a:xfrm>
          <a:prstGeom prst="rect">
            <a:avLst/>
          </a:prstGeom>
          <a:ln w="3175">
            <a:miter lim="400000"/>
          </a:ln>
        </p:spPr>
      </p:pic>
      <p:sp>
        <p:nvSpPr>
          <p:cNvPr id="182" name="Rectángulo"/>
          <p:cNvSpPr/>
          <p:nvPr/>
        </p:nvSpPr>
        <p:spPr>
          <a:xfrm rot="21581111">
            <a:off x="9786301" y="8842647"/>
            <a:ext cx="5121059" cy="394629"/>
          </a:xfrm>
          <a:prstGeom prst="rect">
            <a:avLst/>
          </a:prstGeom>
          <a:solidFill>
            <a:schemeClr val="accent2">
              <a:alpha val="37077"/>
            </a:schemeClr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 algn="ctr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sp>
        <p:nvSpPr>
          <p:cNvPr id="183" name="Rectángulo"/>
          <p:cNvSpPr/>
          <p:nvPr/>
        </p:nvSpPr>
        <p:spPr>
          <a:xfrm rot="21581111">
            <a:off x="14997620" y="8807626"/>
            <a:ext cx="3212840" cy="464203"/>
          </a:xfrm>
          <a:prstGeom prst="rect">
            <a:avLst/>
          </a:prstGeom>
          <a:solidFill>
            <a:schemeClr val="accent2">
              <a:alpha val="37077"/>
            </a:schemeClr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 algn="ctr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6" name="Gestión de la BD de producción"/>
          <p:cNvSpPr txBox="1"/>
          <p:nvPr>
            <p:ph type="title"/>
          </p:nvPr>
        </p:nvSpPr>
        <p:spPr>
          <a:xfrm>
            <a:off x="4337208" y="668098"/>
            <a:ext cx="9613584" cy="1203804"/>
          </a:xfrm>
          <a:prstGeom prst="rect">
            <a:avLst/>
          </a:prstGeom>
        </p:spPr>
        <p:txBody>
          <a:bodyPr/>
          <a:lstStyle/>
          <a:p>
            <a:pPr/>
            <a:r>
              <a:t>Gestión de la BD de producción</a:t>
            </a:r>
          </a:p>
        </p:txBody>
      </p:sp>
      <p:sp>
        <p:nvSpPr>
          <p:cNvPr id="187" name="La base de datos de producción es uno de los activos más importante de nuestra aplicación.…"/>
          <p:cNvSpPr txBox="1"/>
          <p:nvPr>
            <p:ph type="body" sz="half" idx="1"/>
          </p:nvPr>
        </p:nvSpPr>
        <p:spPr>
          <a:xfrm>
            <a:off x="886085" y="2240227"/>
            <a:ext cx="7473538" cy="7943920"/>
          </a:xfrm>
          <a:prstGeom prst="rect">
            <a:avLst/>
          </a:prstGeom>
        </p:spPr>
        <p:txBody>
          <a:bodyPr/>
          <a:lstStyle/>
          <a:p>
            <a:pPr marL="468923" indent="-468923">
              <a:defRPr sz="3500"/>
            </a:pPr>
            <a:r>
              <a:t>La base de datos de producción es uno de los activos más importante de nuestra aplicación.</a:t>
            </a:r>
          </a:p>
          <a:p>
            <a:pPr marL="468923" indent="-468923">
              <a:defRPr sz="3500"/>
            </a:pPr>
            <a:r>
              <a:t>Debemos definir políticas de respaldo y de control de cambios para evitar que se produzca cualquier pérdida de información.</a:t>
            </a:r>
          </a:p>
          <a:p>
            <a:pPr marL="468923" indent="-468923">
              <a:defRPr sz="3500"/>
            </a:pPr>
            <a:r>
              <a:t>Cada versión nueva de la aplicación va a necesitar actualizar el esquema de datos de la BD, manteniendo la integridad de los datos ya existentes.</a:t>
            </a:r>
          </a:p>
        </p:txBody>
      </p:sp>
      <p:grpSp>
        <p:nvGrpSpPr>
          <p:cNvPr id="190" name="pasted-image.tiff">
            <a:hlinkClick r:id="rId2" invalidUrl="" action="" tgtFrame="" tooltip="" history="1" highlightClick="0" endSnd="0"/>
          </p:cNvPr>
          <p:cNvGrpSpPr/>
          <p:nvPr/>
        </p:nvGrpSpPr>
        <p:grpSpPr>
          <a:xfrm>
            <a:off x="8530564" y="2240227"/>
            <a:ext cx="8496954" cy="7943920"/>
            <a:chOff x="0" y="0"/>
            <a:chExt cx="8496952" cy="7943919"/>
          </a:xfrm>
        </p:grpSpPr>
        <p:pic>
          <p:nvPicPr>
            <p:cNvPr id="189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76200"/>
              <a:ext cx="8242953" cy="761372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8" name="pasted-image.tiff" descr="pasted-image.tif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8496953" cy="794392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3" name="Diseño evolutivo de la base de datos"/>
          <p:cNvSpPr txBox="1"/>
          <p:nvPr>
            <p:ph type="title"/>
          </p:nvPr>
        </p:nvSpPr>
        <p:spPr>
          <a:xfrm>
            <a:off x="3252327" y="648725"/>
            <a:ext cx="11555790" cy="1203804"/>
          </a:xfrm>
          <a:prstGeom prst="rect">
            <a:avLst/>
          </a:prstGeom>
        </p:spPr>
        <p:txBody>
          <a:bodyPr/>
          <a:lstStyle/>
          <a:p>
            <a:pPr/>
            <a:r>
              <a:t>Diseño evolutivo de la base de datos</a:t>
            </a:r>
          </a:p>
        </p:txBody>
      </p:sp>
      <p:grpSp>
        <p:nvGrpSpPr>
          <p:cNvPr id="196" name="changelog_screen.png"/>
          <p:cNvGrpSpPr/>
          <p:nvPr/>
        </p:nvGrpSpPr>
        <p:grpSpPr>
          <a:xfrm>
            <a:off x="3024813" y="2028818"/>
            <a:ext cx="11614810" cy="4547471"/>
            <a:chOff x="0" y="0"/>
            <a:chExt cx="11614808" cy="4547470"/>
          </a:xfrm>
        </p:grpSpPr>
        <p:pic>
          <p:nvPicPr>
            <p:cNvPr id="195" name="changelog_screen.png" descr="changelog_scree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11360809" cy="421727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4" name="changelog_screen.png" descr="changelog_screen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614809" cy="4547471"/>
            </a:xfrm>
            <a:prstGeom prst="rect">
              <a:avLst/>
            </a:prstGeom>
            <a:effectLst/>
          </p:spPr>
        </p:pic>
      </p:grpSp>
      <p:sp>
        <p:nvSpPr>
          <p:cNvPr id="197" name="Usar herramientas como Flyway o Liquibase (para Java)…"/>
          <p:cNvSpPr txBox="1"/>
          <p:nvPr>
            <p:ph type="body" sz="half" idx="1"/>
          </p:nvPr>
        </p:nvSpPr>
        <p:spPr>
          <a:xfrm>
            <a:off x="1189918" y="6752579"/>
            <a:ext cx="16515830" cy="4448746"/>
          </a:xfrm>
          <a:prstGeom prst="rect">
            <a:avLst/>
          </a:prstGeom>
        </p:spPr>
        <p:txBody>
          <a:bodyPr/>
          <a:lstStyle/>
          <a:p>
            <a:pPr marL="468923" indent="-468923">
              <a:defRPr sz="3100"/>
            </a:pPr>
            <a:r>
              <a:t>Usar herramientas como Flyway o Liquibase (para Java)</a:t>
            </a:r>
          </a:p>
          <a:p>
            <a:pPr marL="468923" indent="-468923">
              <a:spcBef>
                <a:spcPts val="1200"/>
              </a:spcBef>
              <a:defRPr sz="3100"/>
            </a:pPr>
            <a:r>
              <a:t>Cualquier migración debe identificarse con un script y debe poder ser reversible, de forma que podamos volver al estado anterior en el que se encontraba la base de datos.</a:t>
            </a:r>
          </a:p>
          <a:p>
            <a:pPr marL="468923" indent="-468923">
              <a:spcBef>
                <a:spcPts val="1200"/>
              </a:spcBef>
              <a:defRPr sz="3100"/>
            </a:pPr>
            <a:r>
              <a:t>Mantener un registro histórico con todas las migraciones realizadas a la base de datos</a:t>
            </a:r>
          </a:p>
          <a:p>
            <a:pPr marL="468923" indent="-468923">
              <a:spcBef>
                <a:spcPts val="1200"/>
              </a:spcBef>
              <a:defRPr sz="3100"/>
            </a:pPr>
            <a:r>
              <a:t>Cada desarrollador tiene su propia base de datos para desarrollo y prueba, y puede tener un esquema distinto al de la base de datos de producción.</a:t>
            </a:r>
          </a:p>
          <a:p>
            <a:pPr marL="468923" indent="-468923">
              <a:spcBef>
                <a:spcPts val="1200"/>
              </a:spcBef>
              <a:defRPr sz="3100"/>
            </a:pPr>
            <a:r>
              <a:t>Automatizar la creación de esquemas de bases de datos usando scripts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0" name="Entrega continua"/>
          <p:cNvSpPr txBox="1"/>
          <p:nvPr>
            <p:ph type="title"/>
          </p:nvPr>
        </p:nvSpPr>
        <p:spPr>
          <a:xfrm>
            <a:off x="5913643" y="642698"/>
            <a:ext cx="5139914" cy="1203804"/>
          </a:xfrm>
          <a:prstGeom prst="rect">
            <a:avLst/>
          </a:prstGeom>
        </p:spPr>
        <p:txBody>
          <a:bodyPr/>
          <a:lstStyle/>
          <a:p>
            <a:pPr/>
            <a:r>
              <a:t>Entrega continua</a:t>
            </a:r>
          </a:p>
        </p:txBody>
      </p:sp>
      <p:pic>
        <p:nvPicPr>
          <p:cNvPr id="201" name="continuous-delivery-book.png" descr="continuous-delivery-boo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70161" y="2845418"/>
            <a:ext cx="4354450" cy="5739164"/>
          </a:xfrm>
          <a:prstGeom prst="rect">
            <a:avLst/>
          </a:prstGeom>
          <a:ln w="3175">
            <a:miter lim="400000"/>
          </a:ln>
        </p:spPr>
      </p:pic>
      <p:pic>
        <p:nvPicPr>
          <p:cNvPr id="202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59200" y="3252479"/>
            <a:ext cx="5040755" cy="5610841"/>
          </a:xfrm>
          <a:prstGeom prst="rect">
            <a:avLst/>
          </a:prstGeom>
          <a:ln w="3175">
            <a:miter lim="400000"/>
          </a:ln>
        </p:spPr>
      </p:pic>
      <p:sp>
        <p:nvSpPr>
          <p:cNvPr id="203" name="Puesta en producción:"/>
          <p:cNvSpPr txBox="1"/>
          <p:nvPr/>
        </p:nvSpPr>
        <p:spPr>
          <a:xfrm>
            <a:off x="1157938" y="2518933"/>
            <a:ext cx="5238973" cy="7025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4000"/>
            </a:lvl1pPr>
          </a:lstStyle>
          <a:p>
            <a:pPr/>
            <a:r>
              <a:t>Puesta en producción: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6" name="Técnicas"/>
          <p:cNvSpPr txBox="1"/>
          <p:nvPr>
            <p:ph type="title"/>
          </p:nvPr>
        </p:nvSpPr>
        <p:spPr>
          <a:xfrm>
            <a:off x="7748694" y="642698"/>
            <a:ext cx="2790612" cy="1203804"/>
          </a:xfrm>
          <a:prstGeom prst="rect">
            <a:avLst/>
          </a:prstGeom>
        </p:spPr>
        <p:txBody>
          <a:bodyPr/>
          <a:lstStyle/>
          <a:p>
            <a:pPr/>
            <a:r>
              <a:t>Técnicas</a:t>
            </a:r>
          </a:p>
        </p:txBody>
      </p:sp>
      <p:pic>
        <p:nvPicPr>
          <p:cNvPr id="20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2475" y="2971800"/>
            <a:ext cx="16563050" cy="47323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0" name="Tubería de despliegue"/>
          <p:cNvSpPr txBox="1"/>
          <p:nvPr>
            <p:ph type="title"/>
          </p:nvPr>
        </p:nvSpPr>
        <p:spPr>
          <a:xfrm>
            <a:off x="5913643" y="642698"/>
            <a:ext cx="7435836" cy="1203804"/>
          </a:xfrm>
          <a:prstGeom prst="rect">
            <a:avLst/>
          </a:prstGeom>
        </p:spPr>
        <p:txBody>
          <a:bodyPr/>
          <a:lstStyle/>
          <a:p>
            <a:pPr/>
            <a:r>
              <a:t>Tubería de despliegue</a:t>
            </a:r>
          </a:p>
        </p:txBody>
      </p:sp>
      <p:pic>
        <p:nvPicPr>
          <p:cNvPr id="211" name="tuberia-despliegue.png" descr="tuberia-despliegu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9950" y="2060575"/>
            <a:ext cx="11508100" cy="867471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3" name="1*OQXSur8D0eyf6sFaxew6GA.png" descr="1*OQXSur8D0eyf6sFaxew6G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1103" y="867378"/>
            <a:ext cx="12965794" cy="951744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4" name="Flujo"/>
          <p:cNvSpPr txBox="1"/>
          <p:nvPr>
            <p:ph type="title"/>
          </p:nvPr>
        </p:nvSpPr>
        <p:spPr>
          <a:xfrm>
            <a:off x="8338549" y="464898"/>
            <a:ext cx="1610902" cy="1203804"/>
          </a:xfrm>
          <a:prstGeom prst="rect">
            <a:avLst/>
          </a:prstGeom>
        </p:spPr>
        <p:txBody>
          <a:bodyPr/>
          <a:lstStyle/>
          <a:p>
            <a:pPr/>
            <a:r>
              <a:t>Flujo</a:t>
            </a:r>
          </a:p>
        </p:txBody>
      </p:sp>
      <p:pic>
        <p:nvPicPr>
          <p:cNvPr id="215" name="fases-tuberia.png" descr="fases-tuberi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1777" y="2006600"/>
            <a:ext cx="12304446" cy="8966225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8" name="Panel de control"/>
          <p:cNvSpPr txBox="1"/>
          <p:nvPr>
            <p:ph type="title"/>
          </p:nvPr>
        </p:nvSpPr>
        <p:spPr>
          <a:xfrm>
            <a:off x="6647713" y="490298"/>
            <a:ext cx="4992574" cy="1203804"/>
          </a:xfrm>
          <a:prstGeom prst="rect">
            <a:avLst/>
          </a:prstGeom>
        </p:spPr>
        <p:txBody>
          <a:bodyPr/>
          <a:lstStyle/>
          <a:p>
            <a:pPr/>
            <a:r>
              <a:t>Panel de control</a:t>
            </a:r>
          </a:p>
        </p:txBody>
      </p:sp>
      <p:pic>
        <p:nvPicPr>
          <p:cNvPr id="219" name="pipeline-dashboard.png" descr="pipeline-dashboar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2164" y="2005111"/>
            <a:ext cx="13223672" cy="852751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CartoDB"/>
          <p:cNvSpPr txBox="1"/>
          <p:nvPr>
            <p:ph type="title"/>
          </p:nvPr>
        </p:nvSpPr>
        <p:spPr>
          <a:xfrm>
            <a:off x="7793888" y="541098"/>
            <a:ext cx="2700224" cy="1203804"/>
          </a:xfrm>
          <a:prstGeom prst="rect">
            <a:avLst/>
          </a:prstGeom>
        </p:spPr>
        <p:txBody>
          <a:bodyPr/>
          <a:lstStyle/>
          <a:p>
            <a:pPr/>
            <a:r>
              <a:t>CartoDB</a:t>
            </a:r>
          </a:p>
        </p:txBody>
      </p:sp>
      <p:pic>
        <p:nvPicPr>
          <p:cNvPr id="22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6515" y="2080276"/>
            <a:ext cx="14694970" cy="796383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6" name="Pequeños cambios continuos"/>
          <p:cNvSpPr txBox="1"/>
          <p:nvPr>
            <p:ph type="title"/>
          </p:nvPr>
        </p:nvSpPr>
        <p:spPr>
          <a:xfrm>
            <a:off x="4905452" y="541098"/>
            <a:ext cx="8728259" cy="1203804"/>
          </a:xfrm>
          <a:prstGeom prst="rect">
            <a:avLst/>
          </a:prstGeom>
        </p:spPr>
        <p:txBody>
          <a:bodyPr/>
          <a:lstStyle/>
          <a:p>
            <a:pPr/>
            <a:r>
              <a:t>Pequeños cambios continuos</a:t>
            </a:r>
          </a:p>
        </p:txBody>
      </p:sp>
      <p:pic>
        <p:nvPicPr>
          <p:cNvPr id="22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203" y="2411259"/>
            <a:ext cx="14436758" cy="785225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0" name="¿Y los cambios grandes?"/>
          <p:cNvSpPr txBox="1"/>
          <p:nvPr>
            <p:ph type="title"/>
          </p:nvPr>
        </p:nvSpPr>
        <p:spPr>
          <a:xfrm>
            <a:off x="5472417" y="541098"/>
            <a:ext cx="7343166" cy="1203804"/>
          </a:xfrm>
          <a:prstGeom prst="rect">
            <a:avLst/>
          </a:prstGeom>
        </p:spPr>
        <p:txBody>
          <a:bodyPr/>
          <a:lstStyle/>
          <a:p>
            <a:pPr/>
            <a:r>
              <a:t>¿Y los cambios grandes?</a:t>
            </a:r>
          </a:p>
        </p:txBody>
      </p:sp>
      <p:pic>
        <p:nvPicPr>
          <p:cNvPr id="23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0" y="2641600"/>
            <a:ext cx="15494000" cy="51308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4" name="¿Y los cambios grandes?"/>
          <p:cNvSpPr txBox="1"/>
          <p:nvPr>
            <p:ph type="title"/>
          </p:nvPr>
        </p:nvSpPr>
        <p:spPr>
          <a:xfrm>
            <a:off x="5472417" y="541098"/>
            <a:ext cx="7343166" cy="1203804"/>
          </a:xfrm>
          <a:prstGeom prst="rect">
            <a:avLst/>
          </a:prstGeom>
        </p:spPr>
        <p:txBody>
          <a:bodyPr/>
          <a:lstStyle/>
          <a:p>
            <a:pPr/>
            <a:r>
              <a:t>¿Y los cambios grandes?</a:t>
            </a:r>
          </a:p>
        </p:txBody>
      </p:sp>
      <p:pic>
        <p:nvPicPr>
          <p:cNvPr id="23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0" y="2641600"/>
            <a:ext cx="15494000" cy="5130800"/>
          </a:xfrm>
          <a:prstGeom prst="rect">
            <a:avLst/>
          </a:prstGeom>
          <a:ln w="3175">
            <a:miter lim="400000"/>
          </a:ln>
        </p:spPr>
      </p:pic>
      <p:pic>
        <p:nvPicPr>
          <p:cNvPr id="236" name="feature-toggle.png" descr="feature-togg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34424" y="7919442"/>
            <a:ext cx="8547101" cy="28829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9" name="Canary relases"/>
          <p:cNvSpPr txBox="1"/>
          <p:nvPr>
            <p:ph type="title"/>
          </p:nvPr>
        </p:nvSpPr>
        <p:spPr>
          <a:xfrm>
            <a:off x="6887525" y="642698"/>
            <a:ext cx="4512950" cy="1203804"/>
          </a:xfrm>
          <a:prstGeom prst="rect">
            <a:avLst/>
          </a:prstGeom>
        </p:spPr>
        <p:txBody>
          <a:bodyPr/>
          <a:lstStyle/>
          <a:p>
            <a:pPr/>
            <a:r>
              <a:t>Canary relases</a:t>
            </a:r>
          </a:p>
        </p:txBody>
      </p:sp>
      <p:pic>
        <p:nvPicPr>
          <p:cNvPr id="240" name="canary-releases.png" descr="canary-releas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6926" y="2613719"/>
            <a:ext cx="11674148" cy="703395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3" name="DevOps"/>
          <p:cNvSpPr txBox="1"/>
          <p:nvPr>
            <p:ph type="title"/>
          </p:nvPr>
        </p:nvSpPr>
        <p:spPr>
          <a:xfrm>
            <a:off x="7877678" y="693498"/>
            <a:ext cx="2532644" cy="1203804"/>
          </a:xfrm>
          <a:prstGeom prst="rect">
            <a:avLst/>
          </a:prstGeom>
        </p:spPr>
        <p:txBody>
          <a:bodyPr/>
          <a:lstStyle/>
          <a:p>
            <a:pPr/>
            <a:r>
              <a:t>DevOps</a:t>
            </a:r>
          </a:p>
        </p:txBody>
      </p:sp>
      <p:pic>
        <p:nvPicPr>
          <p:cNvPr id="244" name="winning-early-and-often-how-to-bridge-the-gap-between-devops-expectations-and-reality-10-638.jpg" descr="winning-early-and-often-how-to-bridge-the-gap-between-devops-expectations-and-reality-10-638.jpg"/>
          <p:cNvPicPr>
            <a:picLocks noChangeAspect="1"/>
          </p:cNvPicPr>
          <p:nvPr/>
        </p:nvPicPr>
        <p:blipFill>
          <a:blip r:embed="rId2">
            <a:extLst/>
          </a:blip>
          <a:srcRect l="16762" t="20041" r="18548" b="14950"/>
          <a:stretch>
            <a:fillRect/>
          </a:stretch>
        </p:blipFill>
        <p:spPr>
          <a:xfrm>
            <a:off x="349089" y="2436812"/>
            <a:ext cx="9467610" cy="5353715"/>
          </a:xfrm>
          <a:prstGeom prst="rect">
            <a:avLst/>
          </a:prstGeom>
          <a:ln w="3175">
            <a:miter lim="400000"/>
          </a:ln>
        </p:spPr>
      </p:pic>
      <p:pic>
        <p:nvPicPr>
          <p:cNvPr id="245" name="devops.png" descr="devop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65617" y="4395787"/>
            <a:ext cx="7661311" cy="65029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8200" y="2209800"/>
            <a:ext cx="14071600" cy="7569200"/>
          </a:xfrm>
          <a:prstGeom prst="rect">
            <a:avLst/>
          </a:prstGeom>
          <a:ln w="3175">
            <a:miter lim="400000"/>
          </a:ln>
        </p:spPr>
      </p:pic>
      <p:sp>
        <p:nvSpPr>
          <p:cNvPr id="249" name="10 mejores prácticas Carto"/>
          <p:cNvSpPr txBox="1"/>
          <p:nvPr>
            <p:ph type="title"/>
          </p:nvPr>
        </p:nvSpPr>
        <p:spPr>
          <a:xfrm>
            <a:off x="4629306" y="541098"/>
            <a:ext cx="7942347" cy="1203804"/>
          </a:xfrm>
          <a:prstGeom prst="rect">
            <a:avLst/>
          </a:prstGeom>
        </p:spPr>
        <p:txBody>
          <a:bodyPr/>
          <a:lstStyle/>
          <a:p>
            <a:pPr/>
            <a:r>
              <a:t>10 mejores prácticas Carto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6" name="ultima-milla.png" descr="ultima-mill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4167" y="3087869"/>
            <a:ext cx="16399666" cy="5254262"/>
          </a:xfrm>
          <a:prstGeom prst="rect">
            <a:avLst/>
          </a:prstGeom>
          <a:ln w="3175">
            <a:miter lim="400000"/>
          </a:ln>
        </p:spPr>
      </p:pic>
      <p:sp>
        <p:nvSpPr>
          <p:cNvPr id="67" name="La última milla"/>
          <p:cNvSpPr txBox="1"/>
          <p:nvPr>
            <p:ph type="title"/>
          </p:nvPr>
        </p:nvSpPr>
        <p:spPr>
          <a:xfrm>
            <a:off x="6848532" y="871298"/>
            <a:ext cx="4590936" cy="1203804"/>
          </a:xfrm>
          <a:prstGeom prst="rect">
            <a:avLst/>
          </a:prstGeom>
        </p:spPr>
        <p:txBody>
          <a:bodyPr/>
          <a:lstStyle/>
          <a:p>
            <a:pPr/>
            <a:r>
              <a:t>La última milla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" name="small-increments.png" descr="small-incremen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6376" y="1724306"/>
            <a:ext cx="13495248" cy="798138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" name="deployment-pipeline.png" descr="deployment-pipeli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0718" y="2093912"/>
            <a:ext cx="15226564" cy="8831407"/>
          </a:xfrm>
          <a:prstGeom prst="rect">
            <a:avLst/>
          </a:prstGeom>
          <a:ln w="3175">
            <a:miter lim="400000"/>
          </a:ln>
        </p:spPr>
      </p:pic>
      <p:sp>
        <p:nvSpPr>
          <p:cNvPr id="74" name="Tubería de despliegue"/>
          <p:cNvSpPr txBox="1"/>
          <p:nvPr>
            <p:ph type="title"/>
          </p:nvPr>
        </p:nvSpPr>
        <p:spPr>
          <a:xfrm>
            <a:off x="5914437" y="871298"/>
            <a:ext cx="6459126" cy="1203804"/>
          </a:xfrm>
          <a:prstGeom prst="rect">
            <a:avLst/>
          </a:prstGeom>
        </p:spPr>
        <p:txBody>
          <a:bodyPr/>
          <a:lstStyle/>
          <a:p>
            <a:pPr/>
            <a:r>
              <a:t>Tubería de despliegue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7" name="Enfoque clásico del lanzamiento de versiones"/>
          <p:cNvSpPr txBox="1"/>
          <p:nvPr>
            <p:ph type="title"/>
          </p:nvPr>
        </p:nvSpPr>
        <p:spPr>
          <a:xfrm>
            <a:off x="2325794" y="871298"/>
            <a:ext cx="13636412" cy="1203804"/>
          </a:xfrm>
          <a:prstGeom prst="rect">
            <a:avLst/>
          </a:prstGeom>
        </p:spPr>
        <p:txBody>
          <a:bodyPr/>
          <a:lstStyle/>
          <a:p>
            <a:pPr/>
            <a:r>
              <a:t>Enfoque clásico del lanzamiento de versiones</a:t>
            </a:r>
          </a:p>
        </p:txBody>
      </p:sp>
      <p:pic>
        <p:nvPicPr>
          <p:cNvPr id="78" name="release-branch.png" descr="release-branc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4526" y="2032854"/>
            <a:ext cx="15778948" cy="954075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1" name="Entrega continua"/>
          <p:cNvSpPr txBox="1"/>
          <p:nvPr>
            <p:ph type="title"/>
          </p:nvPr>
        </p:nvSpPr>
        <p:spPr>
          <a:xfrm>
            <a:off x="6453740" y="871298"/>
            <a:ext cx="5380520" cy="1203804"/>
          </a:xfrm>
          <a:prstGeom prst="rect">
            <a:avLst/>
          </a:prstGeom>
        </p:spPr>
        <p:txBody>
          <a:bodyPr/>
          <a:lstStyle/>
          <a:p>
            <a:pPr/>
            <a:r>
              <a:t>Entrega continua</a:t>
            </a:r>
          </a:p>
        </p:txBody>
      </p:sp>
      <p:pic>
        <p:nvPicPr>
          <p:cNvPr id="82" name="continuous-delivery.png" descr="continuous-deliver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126" y="3032478"/>
            <a:ext cx="17175455" cy="5732705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" name="Prácticas de commits en IC"/>
          <p:cNvSpPr txBox="1"/>
          <p:nvPr>
            <p:ph type="title"/>
          </p:nvPr>
        </p:nvSpPr>
        <p:spPr>
          <a:xfrm>
            <a:off x="5123118" y="871298"/>
            <a:ext cx="8041764" cy="1203804"/>
          </a:xfrm>
          <a:prstGeom prst="rect">
            <a:avLst/>
          </a:prstGeom>
        </p:spPr>
        <p:txBody>
          <a:bodyPr/>
          <a:lstStyle/>
          <a:p>
            <a:pPr/>
            <a:r>
              <a:t>Prácticas de commits en IC</a:t>
            </a:r>
          </a:p>
        </p:txBody>
      </p:sp>
      <p:pic>
        <p:nvPicPr>
          <p:cNvPr id="86" name="trunk-feature.png" descr="trunk-featu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9112" y="3116064"/>
            <a:ext cx="14769776" cy="6287235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Medium"/>
        <a:ea typeface="Helvetica Neue Medium"/>
        <a:cs typeface="Helvetica Neue Medium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64529" dir="270000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Medium"/>
        <a:ea typeface="Helvetica Neue Medium"/>
        <a:cs typeface="Helvetica Neue Medium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64529" dir="270000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